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327" r:id="rId4"/>
    <p:sldId id="300" r:id="rId5"/>
    <p:sldId id="301" r:id="rId6"/>
    <p:sldId id="272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81" r:id="rId15"/>
    <p:sldId id="284" r:id="rId16"/>
    <p:sldId id="258" r:id="rId17"/>
    <p:sldId id="273" r:id="rId18"/>
    <p:sldId id="328" r:id="rId19"/>
    <p:sldId id="274" r:id="rId20"/>
    <p:sldId id="329" r:id="rId21"/>
    <p:sldId id="277" r:id="rId22"/>
    <p:sldId id="275" r:id="rId23"/>
    <p:sldId id="330" r:id="rId24"/>
    <p:sldId id="276" r:id="rId25"/>
    <p:sldId id="331" r:id="rId26"/>
    <p:sldId id="279" r:id="rId27"/>
    <p:sldId id="302" r:id="rId28"/>
    <p:sldId id="304" r:id="rId29"/>
    <p:sldId id="303" r:id="rId30"/>
    <p:sldId id="278" r:id="rId31"/>
    <p:sldId id="287" r:id="rId32"/>
    <p:sldId id="283" r:id="rId33"/>
    <p:sldId id="285" r:id="rId34"/>
    <p:sldId id="288" r:id="rId35"/>
    <p:sldId id="332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3" r:id="rId47"/>
    <p:sldId id="260" r:id="rId48"/>
    <p:sldId id="305" r:id="rId49"/>
    <p:sldId id="307" r:id="rId50"/>
    <p:sldId id="306" r:id="rId51"/>
    <p:sldId id="308" r:id="rId52"/>
    <p:sldId id="334" r:id="rId53"/>
    <p:sldId id="310" r:id="rId54"/>
    <p:sldId id="311" r:id="rId55"/>
    <p:sldId id="309" r:id="rId56"/>
    <p:sldId id="312" r:id="rId57"/>
    <p:sldId id="335" r:id="rId58"/>
    <p:sldId id="313" r:id="rId59"/>
    <p:sldId id="336" r:id="rId60"/>
    <p:sldId id="314" r:id="rId61"/>
    <p:sldId id="315" r:id="rId62"/>
    <p:sldId id="337" r:id="rId63"/>
    <p:sldId id="316" r:id="rId64"/>
    <p:sldId id="318" r:id="rId65"/>
    <p:sldId id="317" r:id="rId66"/>
    <p:sldId id="319" r:id="rId67"/>
    <p:sldId id="320" r:id="rId68"/>
    <p:sldId id="338" r:id="rId69"/>
    <p:sldId id="322" r:id="rId70"/>
    <p:sldId id="323" r:id="rId71"/>
    <p:sldId id="324" r:id="rId72"/>
    <p:sldId id="339" r:id="rId73"/>
    <p:sldId id="261" r:id="rId74"/>
    <p:sldId id="325" r:id="rId75"/>
    <p:sldId id="326" r:id="rId7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800"/>
    <a:srgbClr val="60FF2C"/>
    <a:srgbClr val="215400"/>
    <a:srgbClr val="00E922"/>
    <a:srgbClr val="70D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8" autoAdjust="0"/>
    <p:restoredTop sz="93137" autoAdjust="0"/>
  </p:normalViewPr>
  <p:slideViewPr>
    <p:cSldViewPr>
      <p:cViewPr varScale="1">
        <p:scale>
          <a:sx n="141" d="100"/>
          <a:sy n="141" d="100"/>
        </p:scale>
        <p:origin x="-104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3/10/14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1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8905875" cy="547970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84237"/>
            <a:ext cx="4453128" cy="551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872" y="884237"/>
            <a:ext cx="4453128" cy="551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95350"/>
            <a:ext cx="44531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35112"/>
            <a:ext cx="4453128" cy="4865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0872" y="895350"/>
            <a:ext cx="44531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0872" y="1535112"/>
            <a:ext cx="4453128" cy="4865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651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158047"/>
            <a:ext cx="8651875" cy="526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Reorganization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1993900"/>
          </a:xfrm>
        </p:spPr>
        <p:txBody>
          <a:bodyPr/>
          <a:lstStyle/>
          <a:p>
            <a:r>
              <a:rPr lang="en-US" dirty="0" smtClean="0"/>
              <a:t>Parallel Computing</a:t>
            </a:r>
          </a:p>
          <a:p>
            <a:r>
              <a:rPr lang="en-US" dirty="0" smtClean="0"/>
              <a:t>CIS </a:t>
            </a:r>
            <a:r>
              <a:rPr lang="en-US" dirty="0"/>
              <a:t>410/</a:t>
            </a:r>
            <a:r>
              <a:rPr lang="en-US" dirty="0" smtClean="0"/>
              <a:t>510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098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What value should go into index 1 of input collection?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75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Read the value at index 1 of source array.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00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Read the value at index 5 of locations array.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004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72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098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2401" y="220980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Map value stored at index 5 of locations array into output collection.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04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use a gather to determine what </a:t>
            </a:r>
            <a:r>
              <a:rPr lang="en-US" dirty="0"/>
              <a:t>values should go into the </a:t>
            </a:r>
            <a:r>
              <a:rPr lang="en-US" dirty="0" smtClean="0"/>
              <a:t>output collection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4478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19812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25146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102865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use a gather to determine what </a:t>
            </a:r>
            <a:r>
              <a:rPr lang="en-US" dirty="0"/>
              <a:t>values should go into the </a:t>
            </a:r>
            <a:r>
              <a:rPr lang="en-US" dirty="0" smtClean="0"/>
              <a:t>output collection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478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812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146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82413" y="3583093"/>
            <a:ext cx="457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215813" y="3551343"/>
            <a:ext cx="4279900" cy="125095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749213" y="3564043"/>
            <a:ext cx="2197100" cy="123825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282613" y="3570393"/>
            <a:ext cx="3219450" cy="12319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62200" y="3581400"/>
            <a:ext cx="460587" cy="124968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402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data collection has the same number of elements as the number of indices in the index collection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1" y="1143000"/>
            <a:ext cx="3886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6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data collection has the same number of elements as the number of indices in the index collection</a:t>
            </a:r>
          </a:p>
          <a:p>
            <a:r>
              <a:rPr lang="en-US" dirty="0" smtClean="0"/>
              <a:t>Elements of the output collection are the same type as the input data collection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1" y="990600"/>
            <a:ext cx="47244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6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Shifts</a:t>
            </a:r>
            <a:r>
              <a:rPr lang="en-US" dirty="0" smtClean="0"/>
              <a:t>, Zip,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Shifts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Moves data to the left or right in memory</a:t>
            </a:r>
          </a:p>
          <a:p>
            <a:r>
              <a:rPr lang="en-US" dirty="0" smtClean="0"/>
              <a:t>Data accesses are offset by fixed distances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86700" cy="39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Zip,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FF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9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Interleaves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32632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Interleaves data</a:t>
            </a:r>
          </a:p>
          <a:p>
            <a:r>
              <a:rPr lang="en-US" dirty="0" smtClean="0"/>
              <a:t>Ex: Given two separate arrays of real parts and imaginary parts, use zip to combine them into a sequence of real and imaginary pairs.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32632" cy="2779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0" y="121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Real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1981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Imaginary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3048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Combined Sequence of Real and Imaginary Parts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5000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Unzip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Reverses a zip, extracting </a:t>
            </a:r>
            <a:r>
              <a:rPr lang="en-US" dirty="0" err="1" smtClean="0"/>
              <a:t>subarrays</a:t>
            </a:r>
            <a:r>
              <a:rPr lang="en-US" dirty="0" smtClean="0"/>
              <a:t> at certain offsets and strides from an input array</a:t>
            </a:r>
          </a:p>
          <a:p>
            <a:r>
              <a:rPr lang="en-US" dirty="0" smtClean="0"/>
              <a:t>Ex: Given a sequence of complex numbers organized as pairs, extract real and imaginary parts into separate arrays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105400" cy="2779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799" y="2297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Real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799" y="2971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Imaginary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799" y="1143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Combined Sequence of Real and Imaginary Parts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80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4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/>
          <a:p>
            <a:r>
              <a:rPr lang="en-US" b="1" i="1" dirty="0" smtClean="0"/>
              <a:t>Gather vs. Scatter</a:t>
            </a:r>
            <a:endParaRPr lang="en-US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895350"/>
            <a:ext cx="4453128" cy="639762"/>
          </a:xfrm>
        </p:spPr>
        <p:txBody>
          <a:bodyPr/>
          <a:lstStyle/>
          <a:p>
            <a:r>
              <a:rPr lang="en-US" sz="3200" dirty="0" smtClean="0"/>
              <a:t>Gather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1535112"/>
            <a:ext cx="4453128" cy="395128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600" dirty="0" smtClean="0"/>
              <a:t>Combination of map with random </a:t>
            </a:r>
            <a:r>
              <a:rPr lang="en-US" sz="2600" b="1" dirty="0" smtClean="0"/>
              <a:t>reads</a:t>
            </a:r>
            <a:endParaRPr lang="en-US" sz="2600" dirty="0" smtClean="0"/>
          </a:p>
          <a:p>
            <a:pPr>
              <a:buFont typeface="Wingdings" charset="2"/>
              <a:buChar char="q"/>
            </a:pPr>
            <a:r>
              <a:rPr lang="en-US" sz="2600" dirty="0" smtClean="0"/>
              <a:t>Read locations provided as input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90872" y="895350"/>
            <a:ext cx="4453128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Scatter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90872" y="1535112"/>
            <a:ext cx="4453128" cy="395128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600" dirty="0" smtClean="0"/>
              <a:t>Combination of map with random </a:t>
            </a:r>
            <a:r>
              <a:rPr lang="en-US" sz="2600" b="1" dirty="0" smtClean="0"/>
              <a:t>writes</a:t>
            </a:r>
          </a:p>
          <a:p>
            <a:pPr>
              <a:buFont typeface="Wingdings" charset="2"/>
              <a:buChar char="q"/>
            </a:pPr>
            <a:r>
              <a:rPr lang="en-US" sz="2600" dirty="0" smtClean="0"/>
              <a:t>Write locations provided as input</a:t>
            </a:r>
          </a:p>
          <a:p>
            <a:pPr>
              <a:buFont typeface="Wingdings" charset="2"/>
              <a:buChar char="q"/>
            </a:pPr>
            <a:r>
              <a:rPr lang="en-US" sz="2600" dirty="0" smtClean="0"/>
              <a:t>Race conditions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Serial 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Serial implementation of scatter in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ABFDE-B9DE-0347-8949-80A077F7341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64299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Serial Implementation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Serial implementation of scatter in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ABFDE-B9DE-0347-8949-80A077F7341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1" name="Picture 10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64299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0600" y="2971800"/>
            <a:ext cx="3505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2438400"/>
            <a:ext cx="3048000" cy="2062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Parallelize over for loop to perform random write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3733800"/>
            <a:ext cx="3505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7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the combination of a map with a random write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Gather Pattern</a:t>
            </a:r>
          </a:p>
          <a:p>
            <a:pPr lvl="1"/>
            <a:r>
              <a:rPr lang="en-US" dirty="0" smtClean="0"/>
              <a:t>Shifts, Unzip, 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</a:t>
            </a:r>
            <a:r>
              <a:rPr lang="en-US" b="1" dirty="0" smtClean="0">
                <a:solidFill>
                  <a:srgbClr val="FF0000"/>
                </a:solidFill>
              </a:rPr>
              <a:t>input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" y="914400"/>
            <a:ext cx="3352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27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input data written in parallel to the </a:t>
            </a:r>
            <a:r>
              <a:rPr lang="en-US" b="1" dirty="0" smtClean="0">
                <a:solidFill>
                  <a:srgbClr val="FF0000"/>
                </a:solidFill>
              </a:rPr>
              <a:t>write locations </a:t>
            </a:r>
            <a:r>
              <a:rPr lang="en-US" dirty="0" smtClean="0">
                <a:solidFill>
                  <a:srgbClr val="000000"/>
                </a:solidFill>
              </a:rPr>
              <a:t>specified.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00600" y="1828800"/>
            <a:ext cx="685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828800"/>
            <a:ext cx="685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>
            <a:stCxn id="13" idx="0"/>
          </p:cNvCxnSpPr>
          <p:nvPr/>
        </p:nvCxnSpPr>
        <p:spPr>
          <a:xfrm rot="16200000" flipV="1">
            <a:off x="3219450" y="-95250"/>
            <a:ext cx="12700" cy="3848100"/>
          </a:xfrm>
          <a:prstGeom prst="curvedConnector4">
            <a:avLst>
              <a:gd name="adj1" fmla="val 1956528"/>
              <a:gd name="adj2" fmla="val 99509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7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what values should go into the input collection: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8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14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48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81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5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248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9144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14478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?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812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25146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3048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67911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what values should go into the input collection: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*Solution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2667000"/>
            <a:ext cx="533400" cy="533400"/>
          </a:xfrm>
          <a:prstGeom prst="rect">
            <a:avLst/>
          </a:prstGeom>
          <a:solidFill>
            <a:srgbClr val="60FF2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8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14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48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81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5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248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44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478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812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25146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48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3400" y="3124200"/>
            <a:ext cx="11430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43000" y="3124200"/>
            <a:ext cx="1600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143000" y="3124200"/>
            <a:ext cx="457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286000" y="3124200"/>
            <a:ext cx="990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743200" y="3124200"/>
            <a:ext cx="609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09600" y="3124200"/>
            <a:ext cx="25908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895600" y="3124200"/>
            <a:ext cx="9144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676400" y="3124200"/>
            <a:ext cx="28194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219200" y="3124200"/>
            <a:ext cx="3657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752600" y="3124200"/>
            <a:ext cx="3657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219200" y="3124200"/>
            <a:ext cx="48768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743200" y="3124200"/>
            <a:ext cx="38100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531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Race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input data written in parallel to the </a:t>
            </a:r>
            <a:r>
              <a:rPr lang="en-US" b="1" dirty="0" smtClean="0">
                <a:solidFill>
                  <a:srgbClr val="FF0000"/>
                </a:solidFill>
              </a:rPr>
              <a:t>write locations </a:t>
            </a:r>
            <a:r>
              <a:rPr lang="en-US" dirty="0" smtClean="0">
                <a:solidFill>
                  <a:srgbClr val="000000"/>
                </a:solidFill>
              </a:rPr>
              <a:t>specified.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50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3810000"/>
            <a:ext cx="6096000" cy="25545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Race Condition: Two (or more) values being written to the same location in output collection. Unclear what the result should be. </a:t>
            </a:r>
            <a:r>
              <a:rPr lang="en-US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Need rules to resolve collisions!</a:t>
            </a:r>
            <a:endParaRPr lang="en-US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71600" y="1905000"/>
            <a:ext cx="533400" cy="533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8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Atomic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Non-deterministic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00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9906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Values 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“D” and “E” will </a:t>
            </a:r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collide 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at output collection index 2</a:t>
            </a:r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885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18288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collection index 2</a:t>
            </a:r>
            <a:r>
              <a:rPr lang="en-US" sz="3000" dirty="0" smtClean="0">
                <a:latin typeface="Times New Roman"/>
                <a:cs typeface="Times New Roman"/>
              </a:rPr>
              <a:t>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5542002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</a:t>
            </a:r>
            <a:r>
              <a:rPr lang="en-US" sz="2600" dirty="0" smtClean="0">
                <a:latin typeface="Times New Roman"/>
                <a:cs typeface="Times New Roman"/>
              </a:rPr>
              <a:t>”…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384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</a:t>
            </a:r>
            <a:r>
              <a:rPr lang="en-US" sz="3000" dirty="0" smtClean="0">
                <a:latin typeface="Times New Roman"/>
                <a:cs typeface="Times New Roman"/>
              </a:rPr>
              <a:t>collection index 2.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5146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5542002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D” </a:t>
            </a:r>
            <a:r>
              <a:rPr lang="en-US" sz="2600" dirty="0" smtClean="0">
                <a:latin typeface="Times New Roman"/>
                <a:cs typeface="Times New Roman"/>
              </a:rPr>
              <a:t>or “</a:t>
            </a:r>
            <a:r>
              <a:rPr lang="en-US" sz="2600" dirty="0">
                <a:latin typeface="Times New Roman"/>
                <a:cs typeface="Times New Roman"/>
              </a:rPr>
              <a:t>E</a:t>
            </a:r>
            <a:r>
              <a:rPr lang="en-US" sz="2600" dirty="0" smtClean="0">
                <a:latin typeface="Times New Roman"/>
                <a:cs typeface="Times New Roman"/>
              </a:rPr>
              <a:t>”…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3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Serial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Serial implementation of gather in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14400"/>
            <a:ext cx="583809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collection index 2</a:t>
            </a:r>
            <a:r>
              <a:rPr lang="en-US" sz="3000" dirty="0" smtClean="0">
                <a:latin typeface="Times New Roman"/>
                <a:cs typeface="Times New Roman"/>
              </a:rPr>
              <a:t>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5146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5537537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D” </a:t>
            </a:r>
            <a:r>
              <a:rPr lang="en-US" sz="2600" dirty="0" smtClean="0">
                <a:latin typeface="Times New Roman"/>
                <a:cs typeface="Times New Roman"/>
              </a:rPr>
              <a:t>or “</a:t>
            </a:r>
            <a:r>
              <a:rPr lang="en-US" sz="2600" dirty="0">
                <a:latin typeface="Times New Roman"/>
                <a:cs typeface="Times New Roman"/>
              </a:rPr>
              <a:t>E</a:t>
            </a:r>
            <a:r>
              <a:rPr lang="en-US" sz="2600" dirty="0" smtClean="0">
                <a:latin typeface="Times New Roman"/>
                <a:cs typeface="Times New Roman"/>
              </a:rPr>
              <a:t>” will </a:t>
            </a:r>
            <a:r>
              <a:rPr lang="en-US" sz="2600" dirty="0">
                <a:latin typeface="Times New Roman"/>
                <a:cs typeface="Times New Roman"/>
              </a:rPr>
              <a:t>be written to index 2 of output </a:t>
            </a:r>
            <a:r>
              <a:rPr lang="en-US" sz="2600" dirty="0" smtClean="0">
                <a:latin typeface="Times New Roman"/>
                <a:cs typeface="Times New Roman"/>
              </a:rPr>
              <a:t>collection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18288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0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Permutation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Collisions are </a:t>
            </a:r>
            <a:r>
              <a:rPr lang="en-US" b="1" dirty="0" smtClean="0"/>
              <a:t>illegal</a:t>
            </a:r>
          </a:p>
          <a:p>
            <a:r>
              <a:rPr lang="en-US" dirty="0" smtClean="0"/>
              <a:t>Check for collisions in advance </a:t>
            </a:r>
            <a:r>
              <a:rPr lang="en-US" dirty="0" smtClean="0">
                <a:sym typeface="Wingdings"/>
              </a:rPr>
              <a:t> turn scatter into gather</a:t>
            </a:r>
          </a:p>
          <a:p>
            <a:r>
              <a:rPr lang="en-US" dirty="0" smtClean="0">
                <a:sym typeface="Wingdings"/>
              </a:rPr>
              <a:t>Ex: FFT scrambling, matrix/image transpose, unpacking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768977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8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800" y="9906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18288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83820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Collision!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Curved Connector 9"/>
          <p:cNvCxnSpPr>
            <a:stCxn id="9" idx="1"/>
          </p:cNvCxnSpPr>
          <p:nvPr/>
        </p:nvCxnSpPr>
        <p:spPr>
          <a:xfrm rot="10800000" flipV="1">
            <a:off x="2819400" y="1115198"/>
            <a:ext cx="1371600" cy="180201"/>
          </a:xfrm>
          <a:prstGeom prst="curvedConnector3">
            <a:avLst>
              <a:gd name="adj1" fmla="val 91618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5905500" y="1257300"/>
            <a:ext cx="762000" cy="533400"/>
          </a:xfrm>
          <a:prstGeom prst="curvedConnector3">
            <a:avLst>
              <a:gd name="adj1" fmla="val 23784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43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Merge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5400" y="1828800"/>
            <a:ext cx="5334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8382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Collision! – use addition as the merge operator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9906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4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Priority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Every element in the input array is assigned a priority based on its position</a:t>
            </a:r>
          </a:p>
          <a:p>
            <a:r>
              <a:rPr lang="en-US" dirty="0" smtClean="0"/>
              <a:t>Priority is used to decide which element is written in case of a collision</a:t>
            </a:r>
          </a:p>
          <a:p>
            <a:r>
              <a:rPr lang="en-US" dirty="0" smtClean="0"/>
              <a:t>Ex: 3D graphics rendering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0338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08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8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r>
              <a:rPr lang="en-US" dirty="0" smtClean="0"/>
              <a:t>Used to eliminate unused elements from a collection</a:t>
            </a:r>
          </a:p>
          <a:p>
            <a:r>
              <a:rPr lang="en-US" dirty="0" smtClean="0"/>
              <a:t>Retained elements are moved so they are contiguous in memory </a:t>
            </a:r>
            <a:r>
              <a:rPr lang="en-US" dirty="0" smtClean="0">
                <a:sym typeface="Wingdings"/>
              </a:rPr>
              <a:t> performance improvement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181600" cy="39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4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181600" cy="3968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990600"/>
            <a:ext cx="4876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3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Exclusive scan of this array with </a:t>
            </a:r>
            <a:r>
              <a:rPr lang="en-US" b="1" dirty="0" smtClean="0"/>
              <a:t>the </a:t>
            </a:r>
            <a:r>
              <a:rPr lang="en-US" b="1" dirty="0"/>
              <a:t>addition </a:t>
            </a:r>
            <a:r>
              <a:rPr lang="en-US" b="1" dirty="0" smtClean="0"/>
              <a:t>operation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0"/>
          <a:stretch/>
        </p:blipFill>
        <p:spPr>
          <a:xfrm>
            <a:off x="228600" y="914399"/>
            <a:ext cx="5181600" cy="8662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286000"/>
            <a:ext cx="44196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0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2004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338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3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4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9600" y="2209800"/>
            <a:ext cx="247650" cy="2286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304800" y="19050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2000" y="1752600"/>
            <a:ext cx="473475" cy="530093"/>
            <a:chOff x="1955654" y="2343152"/>
            <a:chExt cx="473475" cy="530093"/>
          </a:xfrm>
        </p:grpSpPr>
        <p:sp>
          <p:nvSpPr>
            <p:cNvPr id="20" name="Freeform 19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71600" y="1752600"/>
            <a:ext cx="473475" cy="530093"/>
            <a:chOff x="1955654" y="2343152"/>
            <a:chExt cx="473475" cy="530093"/>
          </a:xfrm>
        </p:grpSpPr>
        <p:sp>
          <p:nvSpPr>
            <p:cNvPr id="24" name="Freeform 23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64925" y="1752600"/>
            <a:ext cx="473475" cy="530093"/>
            <a:chOff x="1955654" y="2343152"/>
            <a:chExt cx="473475" cy="530093"/>
          </a:xfrm>
        </p:grpSpPr>
        <p:sp>
          <p:nvSpPr>
            <p:cNvPr id="28" name="Freeform 27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74525" y="1752600"/>
            <a:ext cx="473475" cy="530093"/>
            <a:chOff x="1955654" y="2343152"/>
            <a:chExt cx="473475" cy="530093"/>
          </a:xfrm>
        </p:grpSpPr>
        <p:sp>
          <p:nvSpPr>
            <p:cNvPr id="32" name="Freeform 31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84125" y="1752600"/>
            <a:ext cx="473475" cy="530093"/>
            <a:chOff x="1955654" y="2343152"/>
            <a:chExt cx="473475" cy="530093"/>
          </a:xfrm>
        </p:grpSpPr>
        <p:sp>
          <p:nvSpPr>
            <p:cNvPr id="36" name="Freeform 35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17525" y="1752600"/>
            <a:ext cx="473475" cy="530093"/>
            <a:chOff x="1955654" y="2343152"/>
            <a:chExt cx="473475" cy="530093"/>
          </a:xfrm>
        </p:grpSpPr>
        <p:sp>
          <p:nvSpPr>
            <p:cNvPr id="40" name="Freeform 39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267200" y="1752600"/>
            <a:ext cx="473475" cy="530093"/>
            <a:chOff x="1955654" y="2343152"/>
            <a:chExt cx="473475" cy="530093"/>
          </a:xfrm>
        </p:grpSpPr>
        <p:sp>
          <p:nvSpPr>
            <p:cNvPr id="44" name="Freeform 43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57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Serial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Serial implementation of gather in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14400"/>
            <a:ext cx="5838092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2971800"/>
            <a:ext cx="3505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2438400"/>
            <a:ext cx="3048000" cy="2062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Parallelize over for loop to perform random read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3733800"/>
            <a:ext cx="3505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Exclusive scan of this array with the addition operation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Write values to output array based on offsets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3"/>
          <a:stretch/>
        </p:blipFill>
        <p:spPr>
          <a:xfrm>
            <a:off x="228600" y="914400"/>
            <a:ext cx="5181600" cy="3128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056233"/>
            <a:ext cx="44196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0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2004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338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3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4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80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Unpack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896552"/>
            <a:ext cx="3581400" cy="54797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Inverse of pack operation</a:t>
            </a:r>
          </a:p>
          <a:p>
            <a:r>
              <a:rPr lang="en-US" dirty="0" smtClean="0"/>
              <a:t>Given the same data on which elements were kept and which were discarded, can place elements back in their original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86400" cy="38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1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Split, </a:t>
            </a:r>
            <a:r>
              <a:rPr lang="en-US" dirty="0" err="1" smtClean="0">
                <a:solidFill>
                  <a:srgbClr val="FF0000"/>
                </a:solidFill>
              </a:rPr>
              <a:t>Unsplit</a:t>
            </a:r>
            <a:r>
              <a:rPr lang="en-US" dirty="0" smtClean="0">
                <a:solidFill>
                  <a:srgbClr val="FF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2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of Pack: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/>
              <a:t>Generalization of pack pattern</a:t>
            </a:r>
          </a:p>
          <a:p>
            <a:r>
              <a:rPr lang="en-US" dirty="0"/>
              <a:t>Elements are moved to upper or lower half of output collection based on some state</a:t>
            </a:r>
          </a:p>
          <a:p>
            <a:r>
              <a:rPr lang="en-US" dirty="0"/>
              <a:t>Does not lose information like </a:t>
            </a:r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228600" y="914400"/>
            <a:ext cx="5199941" cy="378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3810000"/>
            <a:ext cx="30480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51054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Upper half of output collection: values equal to 0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71600" y="4419600"/>
            <a:ext cx="381000" cy="762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9906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02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290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386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482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49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/>
              <a:t>Generalization of pack pattern</a:t>
            </a:r>
          </a:p>
          <a:p>
            <a:r>
              <a:rPr lang="en-US" dirty="0"/>
              <a:t>Elements are moved to upper or lower half of output collection based on some state</a:t>
            </a:r>
          </a:p>
          <a:p>
            <a:r>
              <a:rPr lang="en-US" dirty="0"/>
              <a:t>Does not lose information like </a:t>
            </a:r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228600" y="914400"/>
            <a:ext cx="5199941" cy="378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0" y="3810000"/>
            <a:ext cx="1828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9200" y="51054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Lower half of output collection: values equal to 1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962400" y="4419600"/>
            <a:ext cx="381000" cy="762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3810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4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</a:t>
            </a:r>
            <a:r>
              <a:rPr lang="en-US" dirty="0" err="1" smtClean="0"/>
              <a:t>Unsplit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 smtClean="0"/>
              <a:t>Inverse of split</a:t>
            </a:r>
          </a:p>
          <a:p>
            <a:r>
              <a:rPr lang="en-US" dirty="0" smtClean="0"/>
              <a:t>Creates </a:t>
            </a:r>
            <a:r>
              <a:rPr lang="en-US" b="1" dirty="0" smtClean="0"/>
              <a:t>output collection </a:t>
            </a:r>
            <a:r>
              <a:rPr lang="en-US" dirty="0" smtClean="0"/>
              <a:t>based on original input collection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r="1"/>
          <a:stretch/>
        </p:blipFill>
        <p:spPr>
          <a:xfrm>
            <a:off x="228600" y="914399"/>
            <a:ext cx="5220015" cy="38391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810000"/>
            <a:ext cx="50292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58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Bin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896552"/>
            <a:ext cx="3657600" cy="5479701"/>
          </a:xfrm>
        </p:spPr>
        <p:txBody>
          <a:bodyPr/>
          <a:lstStyle/>
          <a:p>
            <a:r>
              <a:rPr lang="en-US" dirty="0" smtClean="0"/>
              <a:t>Generalized split to support more than two categories</a:t>
            </a:r>
          </a:p>
          <a:p>
            <a:r>
              <a:rPr lang="en-US" dirty="0" smtClean="0"/>
              <a:t>Ex: radix sort, pattern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06844" cy="3840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1054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4 different categories = 4 bins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002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98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3886200"/>
            <a:ext cx="685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3886200"/>
            <a:ext cx="19050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5600" y="3886200"/>
            <a:ext cx="12192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3886200"/>
            <a:ext cx="12954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1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2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Fusion of Map and 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896552"/>
            <a:ext cx="4648200" cy="54797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Advantageous if most of the elements of a map are discarded</a:t>
            </a:r>
          </a:p>
          <a:p>
            <a:r>
              <a:rPr lang="en-US" b="1" dirty="0" smtClean="0"/>
              <a:t>Map</a:t>
            </a:r>
            <a:r>
              <a:rPr lang="en-US" dirty="0" smtClean="0"/>
              <a:t> checks pairs for collision</a:t>
            </a:r>
          </a:p>
          <a:p>
            <a:r>
              <a:rPr lang="en-US" b="1" dirty="0" smtClean="0"/>
              <a:t>Pack</a:t>
            </a:r>
            <a:r>
              <a:rPr lang="en-US" dirty="0" smtClean="0"/>
              <a:t> stores only actual collisions</a:t>
            </a:r>
          </a:p>
          <a:p>
            <a:r>
              <a:rPr lang="en-US" dirty="0" smtClean="0"/>
              <a:t>Output BW ~ results reported, not number of pairs tested</a:t>
            </a:r>
          </a:p>
          <a:p>
            <a:r>
              <a:rPr lang="en-US" dirty="0" smtClean="0"/>
              <a:t>Each element can output 0 or 1 element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27100"/>
            <a:ext cx="4289002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4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the combination of a map with a random read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37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Expand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3"/>
            <a:ext cx="4038600" cy="4589848"/>
          </a:xfrm>
        </p:spPr>
        <p:txBody>
          <a:bodyPr/>
          <a:lstStyle/>
          <a:p>
            <a:r>
              <a:rPr lang="en-US" b="1" dirty="0" smtClean="0"/>
              <a:t>Each element can output any number of elements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10200" cy="5352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895600"/>
            <a:ext cx="4876800" cy="1676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Expand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3"/>
            <a:ext cx="4038600" cy="4589848"/>
          </a:xfrm>
        </p:spPr>
        <p:txBody>
          <a:bodyPr/>
          <a:lstStyle/>
          <a:p>
            <a:r>
              <a:rPr lang="en-US" dirty="0" smtClean="0"/>
              <a:t>Each element can output any number of elements</a:t>
            </a:r>
          </a:p>
          <a:p>
            <a:r>
              <a:rPr lang="en-US" b="1" dirty="0" smtClean="0"/>
              <a:t>Results are fused together in order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10200" cy="5352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486400"/>
            <a:ext cx="53340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9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Partitioning Data</a:t>
            </a:r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3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strategy: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up the computational domain into sections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Work on the sections individually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Combine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Methods: divide-and-conquer, fork-join, geometric decomposition, partitions, segments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0" y="26670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Discussed in </a:t>
            </a:r>
            <a:r>
              <a:rPr lang="en-US" sz="2400" dirty="0" err="1" smtClean="0">
                <a:latin typeface="Times New Roman"/>
                <a:cs typeface="Times New Roman"/>
              </a:rPr>
              <a:t>ch</a:t>
            </a:r>
            <a:r>
              <a:rPr lang="en-US" sz="2400" dirty="0" smtClean="0">
                <a:latin typeface="Times New Roman"/>
                <a:cs typeface="Times New Roman"/>
              </a:rPr>
              <a:t> 8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43600" y="3124200"/>
            <a:ext cx="228600" cy="6096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8320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strategy: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up the computational domain into sections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Work on the sections individually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Combine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Methods: divide-and-conquer, fork-join, geometric decomposition, </a:t>
            </a:r>
            <a:r>
              <a:rPr lang="en-US" b="1" dirty="0" smtClean="0"/>
              <a:t>partitions</a:t>
            </a:r>
            <a:r>
              <a:rPr lang="en-US" dirty="0" smtClean="0"/>
              <a:t>, segments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0" y="5105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Discussed next…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3733800" y="4572000"/>
            <a:ext cx="495300" cy="5334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1220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non-overlapping</a:t>
            </a:r>
            <a:r>
              <a:rPr lang="en-US" dirty="0" smtClean="0"/>
              <a:t>, </a:t>
            </a:r>
            <a:r>
              <a:rPr lang="en-US" b="1" dirty="0" smtClean="0"/>
              <a:t>equal-sized </a:t>
            </a:r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202706" cy="762000"/>
          </a:xfrm>
          <a:prstGeom prst="rect">
            <a:avLst/>
          </a:prstGeom>
        </p:spPr>
      </p:pic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28800"/>
            <a:ext cx="6162989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4400" y="1066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1D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2971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latin typeface="Times New Roman"/>
                <a:cs typeface="Times New Roman"/>
              </a:rPr>
              <a:t>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34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914400"/>
            <a:ext cx="914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152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52800" y="19050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25908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00600" y="33528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40386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3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non-overlapping</a:t>
            </a:r>
            <a:r>
              <a:rPr lang="en-US" dirty="0" smtClean="0"/>
              <a:t>, equal-sized 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202706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55626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Avoid write conflicts and race conditions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724400" y="5410200"/>
            <a:ext cx="533400" cy="5334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Picture 11" descr="Structured Parallel Programming (cropped)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28800"/>
            <a:ext cx="6162989" cy="30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4400" y="1066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1D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3200" y="2971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latin typeface="Times New Roman"/>
                <a:cs typeface="Times New Roman"/>
              </a:rPr>
              <a:t>D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995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sz="1000" dirty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non-uniform </a:t>
            </a:r>
            <a:r>
              <a:rPr lang="en-US" dirty="0" smtClean="0"/>
              <a:t>non-overlapping regions</a:t>
            </a:r>
          </a:p>
          <a:p>
            <a:r>
              <a:rPr lang="en-US" dirty="0" smtClean="0"/>
              <a:t>Start of each segment can be marked using:</a:t>
            </a:r>
          </a:p>
          <a:p>
            <a:pPr lvl="1"/>
            <a:r>
              <a:rPr lang="en-US" dirty="0" smtClean="0"/>
              <a:t>Array of integers</a:t>
            </a:r>
          </a:p>
          <a:p>
            <a:pPr lvl="1"/>
            <a:r>
              <a:rPr lang="en-US" dirty="0" smtClean="0"/>
              <a:t>Array of </a:t>
            </a:r>
            <a:r>
              <a:rPr lang="en-US" dirty="0"/>
              <a:t>B</a:t>
            </a:r>
            <a:r>
              <a:rPr lang="en-US" dirty="0" smtClean="0"/>
              <a:t>oolean flags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474364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06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914400"/>
            <a:ext cx="4572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8400" y="914400"/>
            <a:ext cx="1371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AoS</a:t>
            </a:r>
            <a:r>
              <a:rPr lang="en-US" dirty="0" smtClean="0">
                <a:solidFill>
                  <a:srgbClr val="FF0000"/>
                </a:solidFill>
              </a:rPr>
              <a:t> vs. </a:t>
            </a:r>
            <a:r>
              <a:rPr lang="en-US" dirty="0" err="1" smtClean="0">
                <a:solidFill>
                  <a:srgbClr val="FF0000"/>
                </a:solidFill>
              </a:rPr>
              <a:t>SoA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Example Implementation –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smtClean="0"/>
              <a:t>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8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of Structures (</a:t>
            </a:r>
            <a:r>
              <a:rPr lang="en-US" dirty="0" err="1" smtClean="0"/>
              <a:t>AoS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896552"/>
            <a:ext cx="6629400" cy="5479701"/>
          </a:xfrm>
        </p:spPr>
        <p:txBody>
          <a:bodyPr/>
          <a:lstStyle/>
          <a:p>
            <a:r>
              <a:rPr lang="en-US" dirty="0" smtClean="0"/>
              <a:t>May lead to better cache utilization if data is accessed randomly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2209800" cy="54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</a:t>
            </a:r>
            <a:r>
              <a:rPr lang="en-US" b="1" dirty="0" smtClean="0">
                <a:solidFill>
                  <a:srgbClr val="FF0000"/>
                </a:solidFill>
              </a:rPr>
              <a:t>collection of locations </a:t>
            </a:r>
            <a:r>
              <a:rPr lang="en-US" dirty="0" smtClean="0"/>
              <a:t>(address or array indices)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1" y="1066800"/>
            <a:ext cx="4648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28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of Arrays (</a:t>
            </a:r>
            <a:r>
              <a:rPr lang="en-US" dirty="0" err="1" smtClean="0"/>
              <a:t>SoA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896552"/>
            <a:ext cx="3581400" cy="5479701"/>
          </a:xfrm>
        </p:spPr>
        <p:txBody>
          <a:bodyPr/>
          <a:lstStyle/>
          <a:p>
            <a:r>
              <a:rPr lang="en-US" dirty="0" smtClean="0"/>
              <a:t>Typically better for </a:t>
            </a:r>
            <a:r>
              <a:rPr lang="en-US" dirty="0" err="1" smtClean="0"/>
              <a:t>vectorization</a:t>
            </a:r>
            <a:r>
              <a:rPr lang="en-US" dirty="0" smtClean="0"/>
              <a:t> and avoidance of false sharing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334000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08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Layout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888569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Gather Pattern</a:t>
            </a:r>
          </a:p>
          <a:p>
            <a:pPr lvl="1"/>
            <a:r>
              <a:rPr lang="en-US" dirty="0" smtClean="0"/>
              <a:t>Shifts, </a:t>
            </a:r>
            <a:r>
              <a:rPr lang="en-US" dirty="0" smtClean="0">
                <a:solidFill>
                  <a:srgbClr val="000000"/>
                </a:solidFill>
              </a:rPr>
              <a:t>Zip</a:t>
            </a:r>
            <a:r>
              <a:rPr lang="en-US" dirty="0" smtClean="0"/>
              <a:t>, Unzip</a:t>
            </a:r>
          </a:p>
          <a:p>
            <a:r>
              <a:rPr lang="en-US" dirty="0" smtClean="0"/>
              <a:t>Scatter Pattern</a:t>
            </a:r>
          </a:p>
          <a:p>
            <a:pPr lvl="1"/>
            <a:r>
              <a:rPr lang="en-US" dirty="0" smtClean="0"/>
              <a:t>Collision Rules: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Split, </a:t>
            </a:r>
            <a:r>
              <a:rPr lang="en-US" dirty="0" err="1" smtClean="0">
                <a:solidFill>
                  <a:srgbClr val="000000"/>
                </a:solidFill>
              </a:rPr>
              <a:t>Unsplit</a:t>
            </a:r>
            <a:r>
              <a:rPr lang="en-US" dirty="0" smtClean="0">
                <a:solidFill>
                  <a:srgbClr val="000000"/>
                </a:solidFill>
              </a:rPr>
              <a:t>, Bin</a:t>
            </a:r>
          </a:p>
          <a:p>
            <a:pPr lvl="1"/>
            <a:r>
              <a:rPr lang="en-US" dirty="0" smtClean="0"/>
              <a:t>Fusing Map and Pack</a:t>
            </a:r>
          </a:p>
          <a:p>
            <a:pPr lvl="1"/>
            <a:r>
              <a:rPr lang="en-US" dirty="0" smtClean="0"/>
              <a:t>Expand</a:t>
            </a:r>
          </a:p>
          <a:p>
            <a:r>
              <a:rPr lang="en-US" dirty="0" smtClean="0"/>
              <a:t>Partitioning Data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AoS</a:t>
            </a:r>
            <a:r>
              <a:rPr lang="en-US" dirty="0" smtClean="0">
                <a:solidFill>
                  <a:srgbClr val="000000"/>
                </a:solidFill>
              </a:rPr>
              <a:t> vs. </a:t>
            </a:r>
            <a:r>
              <a:rPr lang="en-US" dirty="0" err="1" smtClean="0">
                <a:solidFill>
                  <a:srgbClr val="000000"/>
                </a:solidFill>
              </a:rPr>
              <a:t>SoA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Example Implementation – </a:t>
            </a:r>
            <a:r>
              <a:rPr lang="en-US" dirty="0" err="1" smtClean="0">
                <a:solidFill>
                  <a:srgbClr val="FF0000"/>
                </a:solidFill>
              </a:rPr>
              <a:t>AoS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vs. </a:t>
            </a:r>
            <a:r>
              <a:rPr lang="en-US" dirty="0" err="1" smtClean="0">
                <a:solidFill>
                  <a:srgbClr val="FF0000"/>
                </a:solidFill>
              </a:rPr>
              <a:t>SoA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4" y="0"/>
            <a:ext cx="8915400" cy="874346"/>
          </a:xfrm>
        </p:spPr>
        <p:txBody>
          <a:bodyPr/>
          <a:lstStyle/>
          <a:p>
            <a:r>
              <a:rPr lang="en-US" b="1" i="1" dirty="0" smtClean="0"/>
              <a:t>Example Implementation</a:t>
            </a:r>
            <a:endParaRPr lang="en-US" b="1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45312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90872" y="1600200"/>
            <a:ext cx="445312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11" name="Picture 10" descr="Screen shot 2014-03-09 at 2.2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3250780"/>
          </a:xfrm>
          <a:prstGeom prst="rect">
            <a:avLst/>
          </a:prstGeom>
        </p:spPr>
      </p:pic>
      <p:pic>
        <p:nvPicPr>
          <p:cNvPr id="12" name="Picture 11" descr="Screen shot 2014-03-09 at 2.20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00200"/>
            <a:ext cx="4419600" cy="3302285"/>
          </a:xfrm>
          <a:prstGeom prst="rect">
            <a:avLst/>
          </a:prstGeom>
        </p:spPr>
      </p:pic>
      <p:sp>
        <p:nvSpPr>
          <p:cNvPr id="13" name="Text Placeholder 6"/>
          <p:cNvSpPr txBox="1">
            <a:spLocks/>
          </p:cNvSpPr>
          <p:nvPr/>
        </p:nvSpPr>
        <p:spPr bwMode="auto">
          <a:xfrm>
            <a:off x="228600" y="914400"/>
            <a:ext cx="445312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 smtClean="0"/>
              <a:t>AoS</a:t>
            </a:r>
            <a:r>
              <a:rPr lang="en-US" sz="3200" b="1" dirty="0" smtClean="0"/>
              <a:t> Code</a:t>
            </a:r>
            <a:endParaRPr lang="en-US" sz="3200" b="1" dirty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4690872" y="914400"/>
            <a:ext cx="4453128" cy="639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SoA</a:t>
            </a:r>
            <a:r>
              <a:rPr lang="en-US" b="1" dirty="0" smtClean="0"/>
              <a:t>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95846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3-09 at 2.2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6423061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AoS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457200"/>
            <a:ext cx="4648200" cy="5479701"/>
          </a:xfrm>
        </p:spPr>
        <p:txBody>
          <a:bodyPr/>
          <a:lstStyle/>
          <a:p>
            <a:r>
              <a:rPr lang="en-US" dirty="0" smtClean="0"/>
              <a:t>Most logical data organization layout</a:t>
            </a:r>
          </a:p>
          <a:p>
            <a:r>
              <a:rPr lang="en-US" dirty="0" smtClean="0"/>
              <a:t>Extremely difficult to access memory for reads (gathers) and writes (scatters)</a:t>
            </a:r>
          </a:p>
          <a:p>
            <a:r>
              <a:rPr lang="en-US" dirty="0" smtClean="0"/>
              <a:t>Prevents efficient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1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3-09 at 2.2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6730809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457200"/>
            <a:ext cx="4267200" cy="5479701"/>
          </a:xfrm>
        </p:spPr>
        <p:txBody>
          <a:bodyPr/>
          <a:lstStyle/>
          <a:p>
            <a:r>
              <a:rPr lang="en-US" dirty="0" smtClean="0"/>
              <a:t>Separate arrays for each structure-field keeps memory accesses contiguous when </a:t>
            </a:r>
            <a:r>
              <a:rPr lang="en-US" dirty="0" err="1" smtClean="0"/>
              <a:t>vectorization</a:t>
            </a:r>
            <a:r>
              <a:rPr lang="en-US" dirty="0" smtClean="0"/>
              <a:t> is performed over structure instances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</a:t>
            </a:r>
            <a:r>
              <a:rPr lang="en-US" b="1" dirty="0" smtClean="0">
                <a:solidFill>
                  <a:srgbClr val="FF0000"/>
                </a:solidFill>
              </a:rPr>
              <a:t>source array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3001" y="1066800"/>
            <a:ext cx="3886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1119"/>
      </p:ext>
    </p:extLst>
  </p:cSld>
  <p:clrMapOvr>
    <a:masterClrMapping/>
  </p:clrMapOvr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14148</TotalTime>
  <Words>3640</Words>
  <Application>Microsoft Macintosh PowerPoint</Application>
  <PresentationFormat>On-screen Show (4:3)</PresentationFormat>
  <Paragraphs>852</Paragraphs>
  <Slides>75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NewTemplate</vt:lpstr>
      <vt:lpstr>Data Reorganization Pattern</vt:lpstr>
      <vt:lpstr>Table of Contents</vt:lpstr>
      <vt:lpstr>Table of Contents</vt:lpstr>
      <vt:lpstr>Gather: Serial Implementation</vt:lpstr>
      <vt:lpstr>Gather: Serial Implementation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Quiz 1</vt:lpstr>
      <vt:lpstr>Quiz 1</vt:lpstr>
      <vt:lpstr>Gather: Array Size</vt:lpstr>
      <vt:lpstr>Gather: Array Size</vt:lpstr>
      <vt:lpstr>Table of Contents</vt:lpstr>
      <vt:lpstr>Special Case of Gather: Shifts</vt:lpstr>
      <vt:lpstr>Table of Contents</vt:lpstr>
      <vt:lpstr>Special Case of Gather: Zip</vt:lpstr>
      <vt:lpstr>Special Case of Gather: Zip</vt:lpstr>
      <vt:lpstr>Table of Contents</vt:lpstr>
      <vt:lpstr>Special Case of Gather: Unzip</vt:lpstr>
      <vt:lpstr>Table of Contents</vt:lpstr>
      <vt:lpstr>Gather vs. Scatter</vt:lpstr>
      <vt:lpstr>Scatter: Serial Implementation</vt:lpstr>
      <vt:lpstr>Scatter: Serial Implementation</vt:lpstr>
      <vt:lpstr>Scatter: Defined</vt:lpstr>
      <vt:lpstr>Scatter: Defined</vt:lpstr>
      <vt:lpstr>Scatter: Defined</vt:lpstr>
      <vt:lpstr>Quiz 2</vt:lpstr>
      <vt:lpstr>Quiz 2</vt:lpstr>
      <vt:lpstr>Scatter: Race Conditions</vt:lpstr>
      <vt:lpstr>Table of Contents</vt:lpstr>
      <vt:lpstr>Collision Resolution: Atomic Scatter</vt:lpstr>
      <vt:lpstr>Collision Resolution: Atomic Scatter</vt:lpstr>
      <vt:lpstr>Collision Resolution: Atomic Scatter</vt:lpstr>
      <vt:lpstr>Collision Resolution: Atomic Scatter</vt:lpstr>
      <vt:lpstr>Collision Resolution: Atomic Scatter</vt:lpstr>
      <vt:lpstr>Collision Resolution: Permutation Scatter</vt:lpstr>
      <vt:lpstr>Collision Resolution: Merge Scatter</vt:lpstr>
      <vt:lpstr>Collision Resolution: Merge Scatter</vt:lpstr>
      <vt:lpstr>Collision Resolution: Merge Scatter</vt:lpstr>
      <vt:lpstr>Collision Resolution: Priority Scatter</vt:lpstr>
      <vt:lpstr>Table of Contents</vt:lpstr>
      <vt:lpstr>Pack: Defined</vt:lpstr>
      <vt:lpstr>Pack Algorithm</vt:lpstr>
      <vt:lpstr>Pack Algorithm</vt:lpstr>
      <vt:lpstr>Pack Algorithm</vt:lpstr>
      <vt:lpstr>Unpack Defined</vt:lpstr>
      <vt:lpstr>Table of Contents</vt:lpstr>
      <vt:lpstr>Generalization of Pack: Split</vt:lpstr>
      <vt:lpstr>Generalization of Pack: Split</vt:lpstr>
      <vt:lpstr>Generalization of Pack: Unsplit</vt:lpstr>
      <vt:lpstr>Generalization of Pack: Bin</vt:lpstr>
      <vt:lpstr>Table of Contents</vt:lpstr>
      <vt:lpstr>Fusion of Map and Pack</vt:lpstr>
      <vt:lpstr>Table of Contents</vt:lpstr>
      <vt:lpstr>Generalization of Pack: Expand</vt:lpstr>
      <vt:lpstr>Generalization of Pack: Expand</vt:lpstr>
      <vt:lpstr>Table of Contents</vt:lpstr>
      <vt:lpstr>Parallelizing Algorithms</vt:lpstr>
      <vt:lpstr>Parallelizing Algorithms</vt:lpstr>
      <vt:lpstr>Partitioning</vt:lpstr>
      <vt:lpstr>Partitioning</vt:lpstr>
      <vt:lpstr>Segmentation</vt:lpstr>
      <vt:lpstr>Table of Contents</vt:lpstr>
      <vt:lpstr>Array of Structures (AoS)</vt:lpstr>
      <vt:lpstr>Structures of Arrays (SoA)</vt:lpstr>
      <vt:lpstr>Data Layout Options</vt:lpstr>
      <vt:lpstr>Table of Contents</vt:lpstr>
      <vt:lpstr>Example Implementation</vt:lpstr>
      <vt:lpstr>AoS Code</vt:lpstr>
      <vt:lpstr>SoA Code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stephanie</cp:lastModifiedBy>
  <cp:revision>594</cp:revision>
  <dcterms:created xsi:type="dcterms:W3CDTF">2013-11-24T21:03:34Z</dcterms:created>
  <dcterms:modified xsi:type="dcterms:W3CDTF">2014-03-10T16:50:03Z</dcterms:modified>
</cp:coreProperties>
</file>